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7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5"/>
    <p:restoredTop sz="97158"/>
  </p:normalViewPr>
  <p:slideViewPr>
    <p:cSldViewPr snapToGrid="0" snapToObjects="1">
      <p:cViewPr varScale="1">
        <p:scale>
          <a:sx n="119" d="100"/>
          <a:sy n="119" d="100"/>
        </p:scale>
        <p:origin x="224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tiff>
</file>

<file path=ppt/media/image3.jpg>
</file>

<file path=ppt/media/image4.tiff>
</file>

<file path=ppt/media/image5.jp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gif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AD1E5-5789-B348-910E-503B64C34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93656" y="1625598"/>
            <a:ext cx="5200849" cy="1303301"/>
          </a:xfrm>
        </p:spPr>
        <p:txBody>
          <a:bodyPr>
            <a:noAutofit/>
          </a:bodyPr>
          <a:lstStyle/>
          <a:p>
            <a:pPr algn="r"/>
            <a:r>
              <a:rPr lang="en-US" altLang="ja-JP" sz="3300" dirty="0">
                <a:solidFill>
                  <a:schemeClr val="tx2"/>
                </a:solidFill>
                <a:latin typeface="Heiti TC Medium" pitchFamily="2" charset="-128"/>
                <a:ea typeface="Heiti TC Medium" pitchFamily="2" charset="-128"/>
                <a:cs typeface="Mishafi Gold" pitchFamily="2" charset="-78"/>
              </a:rPr>
              <a:t>Speech</a:t>
            </a:r>
            <a:br>
              <a:rPr lang="en-US" altLang="ja-JP" sz="3300" dirty="0">
                <a:solidFill>
                  <a:schemeClr val="tx2"/>
                </a:solidFill>
                <a:latin typeface="Heiti TC Medium" pitchFamily="2" charset="-128"/>
                <a:ea typeface="Heiti TC Medium" pitchFamily="2" charset="-128"/>
                <a:cs typeface="Mishafi Gold" pitchFamily="2" charset="-78"/>
              </a:rPr>
            </a:br>
            <a:r>
              <a:rPr lang="en-US" altLang="ja-JP" sz="3300" dirty="0">
                <a:solidFill>
                  <a:schemeClr val="tx2"/>
                </a:solidFill>
                <a:latin typeface="Heiti TC Medium" pitchFamily="2" charset="-128"/>
                <a:ea typeface="Heiti TC Medium" pitchFamily="2" charset="-128"/>
                <a:cs typeface="Mishafi Gold" pitchFamily="2" charset="-78"/>
              </a:rPr>
              <a:t>Technologies</a:t>
            </a:r>
            <a:br>
              <a:rPr lang="en-US" altLang="ja-JP" sz="3400" dirty="0">
                <a:solidFill>
                  <a:schemeClr val="tx2"/>
                </a:solidFill>
                <a:latin typeface="Heiti TC Medium" pitchFamily="2" charset="-128"/>
                <a:ea typeface="Heiti TC Medium" pitchFamily="2" charset="-128"/>
                <a:cs typeface="Mishafi Gold" pitchFamily="2" charset="-78"/>
              </a:rPr>
            </a:br>
            <a:r>
              <a:rPr lang="en-US" altLang="ja-JP" sz="1600" dirty="0">
                <a:solidFill>
                  <a:schemeClr val="tx2"/>
                </a:solidFill>
                <a:latin typeface="Heiti TC Medium" pitchFamily="2" charset="-128"/>
                <a:ea typeface="Heiti TC Medium" pitchFamily="2" charset="-128"/>
                <a:cs typeface="Mishafi Gold" pitchFamily="2" charset="-78"/>
              </a:rPr>
              <a:t>and</a:t>
            </a:r>
            <a:endParaRPr lang="en-US" sz="1600" dirty="0">
              <a:solidFill>
                <a:schemeClr val="tx2"/>
              </a:solidFill>
              <a:latin typeface="Heiti TC Medium" pitchFamily="2" charset="-128"/>
              <a:ea typeface="Heiti TC Medium" pitchFamily="2" charset="-128"/>
              <a:cs typeface="Mishafi Gold" pitchFamily="2" charset="-7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2EDF17-8FE4-6648-AAB7-6BBF8EE08E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61714" y="5506278"/>
            <a:ext cx="1332791" cy="567951"/>
          </a:xfrm>
        </p:spPr>
        <p:txBody>
          <a:bodyPr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latin typeface="Abadi MT Condensed Light" panose="020B0306030101010103" pitchFamily="34" charset="77"/>
              </a:rPr>
              <a:t>wang lei</a:t>
            </a:r>
          </a:p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latin typeface="Abadi MT Condensed Light" panose="020B0306030101010103" pitchFamily="34" charset="77"/>
              </a:rPr>
              <a:t>14 JUNE 2022</a:t>
            </a:r>
          </a:p>
        </p:txBody>
      </p:sp>
    </p:spTree>
    <p:extLst>
      <p:ext uri="{BB962C8B-B14F-4D97-AF65-F5344CB8AC3E}">
        <p14:creationId xmlns:p14="http://schemas.microsoft.com/office/powerpoint/2010/main" val="1382451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3E282-746F-FB47-84F7-26F520C15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16644"/>
          </a:xfrm>
        </p:spPr>
        <p:txBody>
          <a:bodyPr/>
          <a:lstStyle/>
          <a:p>
            <a:r>
              <a:rPr lang="ja-JP" altLang="en-US"/>
              <a:t>工作履历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64B8E-34D6-C045-8928-E68FC43E1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22363"/>
            <a:ext cx="9905999" cy="4861317"/>
          </a:xfrm>
        </p:spPr>
        <p:txBody>
          <a:bodyPr/>
          <a:lstStyle/>
          <a:p>
            <a:r>
              <a:rPr lang="en-US" altLang="zh-CN" dirty="0"/>
              <a:t>2012</a:t>
            </a:r>
            <a:r>
              <a:rPr lang="ja-JP" altLang="en-US"/>
              <a:t>年之前</a:t>
            </a:r>
            <a:r>
              <a:rPr lang="zh-CN" altLang="en-US" dirty="0"/>
              <a:t>，</a:t>
            </a:r>
            <a:r>
              <a:rPr lang="ja-JP" altLang="en-US"/>
              <a:t>就读南洋理工大学电脑工程学院</a:t>
            </a:r>
            <a:r>
              <a:rPr lang="zh-CN" altLang="en-US" dirty="0"/>
              <a:t>，</a:t>
            </a:r>
            <a:r>
              <a:rPr lang="ja-JP" altLang="en-US"/>
              <a:t>学士及博士学位</a:t>
            </a:r>
            <a:r>
              <a:rPr lang="zh-CN" altLang="en-US" dirty="0"/>
              <a:t>。</a:t>
            </a:r>
            <a:r>
              <a:rPr lang="ja-JP" altLang="en-US"/>
              <a:t>博士期间</a:t>
            </a:r>
            <a:r>
              <a:rPr lang="zh-CN" altLang="en-US" dirty="0"/>
              <a:t>，</a:t>
            </a:r>
            <a:r>
              <a:rPr lang="ja-JP" altLang="en-US"/>
              <a:t>研究方向为语音技术</a:t>
            </a:r>
            <a:endParaRPr lang="en-SG" altLang="ja-JP" dirty="0"/>
          </a:p>
          <a:p>
            <a:r>
              <a:rPr lang="en-US" altLang="ja-JP" dirty="0"/>
              <a:t>2012-2019</a:t>
            </a:r>
            <a:r>
              <a:rPr lang="ja-JP" altLang="en-US"/>
              <a:t>年，新加坡科技研究局（</a:t>
            </a:r>
            <a:r>
              <a:rPr lang="en-SG" dirty="0"/>
              <a:t>A*STAR）</a:t>
            </a:r>
            <a:r>
              <a:rPr lang="ja-JP" altLang="en-US"/>
              <a:t>旗下的资讯通信研究院</a:t>
            </a:r>
            <a:r>
              <a:rPr lang="en-US" altLang="ja-JP" dirty="0"/>
              <a:t>(</a:t>
            </a:r>
            <a:r>
              <a:rPr lang="en-SG" dirty="0"/>
              <a:t>I²R)</a:t>
            </a:r>
            <a:r>
              <a:rPr lang="ja-JP" altLang="en-US"/>
              <a:t>从事研究员工作</a:t>
            </a:r>
          </a:p>
          <a:p>
            <a:r>
              <a:rPr lang="en-US" altLang="ja-JP" dirty="0"/>
              <a:t>2020</a:t>
            </a:r>
            <a:r>
              <a:rPr lang="ja-JP" altLang="en-US"/>
              <a:t>年至今，</a:t>
            </a:r>
            <a:r>
              <a:rPr lang="en-SG" dirty="0"/>
              <a:t>KLASS Engineering &amp; Solutions</a:t>
            </a:r>
            <a:r>
              <a:rPr lang="ja-JP" altLang="en-US"/>
              <a:t>从事前沿语音技术的研究以及指导语音识别系统的开发</a:t>
            </a:r>
            <a:endParaRPr lang="en-SG" altLang="ja-JP" dirty="0"/>
          </a:p>
          <a:p>
            <a:endParaRPr lang="en-SG" altLang="zh-CN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  <a:p>
            <a:r>
              <a:rPr lang="ja-JP" altLang="en-US">
                <a:latin typeface="MS PGothic" panose="020B0600070205080204" pitchFamily="34" charset="-128"/>
                <a:ea typeface="MS PGothic" panose="020B0600070205080204" pitchFamily="34" charset="-128"/>
              </a:rPr>
              <a:t>特别感谢</a:t>
            </a:r>
            <a:r>
              <a:rPr lang="zh-CN" altLang="en-US" dirty="0">
                <a:latin typeface="MS PGothic" panose="020B0600070205080204" pitchFamily="34" charset="-128"/>
                <a:ea typeface="MS PGothic" panose="020B0600070205080204" pitchFamily="34" charset="-128"/>
              </a:rPr>
              <a:t>： </a:t>
            </a:r>
            <a:r>
              <a:rPr lang="ja-JP" altLang="en-US">
                <a:latin typeface="MS PGothic" panose="020B0600070205080204" pitchFamily="34" charset="-128"/>
                <a:ea typeface="MS PGothic" panose="020B0600070205080204" pitchFamily="34" charset="-128"/>
              </a:rPr>
              <a:t>李海洲教授</a:t>
            </a:r>
            <a:r>
              <a:rPr lang="zh-CN" altLang="en-US" dirty="0">
                <a:latin typeface="MS PGothic" panose="020B0600070205080204" pitchFamily="34" charset="-128"/>
                <a:ea typeface="MS PGothic" panose="020B0600070205080204" pitchFamily="34" charset="-128"/>
              </a:rPr>
              <a:t>（</a:t>
            </a:r>
            <a:r>
              <a:rPr lang="ja-JP" altLang="en-US">
                <a:latin typeface="MS PGothic" panose="020B0600070205080204" pitchFamily="34" charset="-128"/>
                <a:ea typeface="MS PGothic" panose="020B0600070205080204" pitchFamily="34" charset="-128"/>
              </a:rPr>
              <a:t>国大</a:t>
            </a:r>
            <a:r>
              <a:rPr lang="zh-CN" altLang="en-US" dirty="0">
                <a:latin typeface="MS PGothic" panose="020B0600070205080204" pitchFamily="34" charset="-128"/>
                <a:ea typeface="MS PGothic" panose="020B0600070205080204" pitchFamily="34" charset="-128"/>
              </a:rPr>
              <a:t>），</a:t>
            </a:r>
            <a:r>
              <a:rPr lang="ja-JP" altLang="en-US">
                <a:latin typeface="MS PGothic" panose="020B0600070205080204" pitchFamily="34" charset="-128"/>
                <a:ea typeface="MS PGothic" panose="020B0600070205080204" pitchFamily="34" charset="-128"/>
              </a:rPr>
              <a:t>庄永祥副教授</a:t>
            </a:r>
            <a:r>
              <a:rPr lang="zh-CN" altLang="en-US" dirty="0">
                <a:latin typeface="MS PGothic" panose="020B0600070205080204" pitchFamily="34" charset="-128"/>
                <a:ea typeface="MS PGothic" panose="020B0600070205080204" pitchFamily="34" charset="-128"/>
              </a:rPr>
              <a:t>（</a:t>
            </a:r>
            <a:r>
              <a:rPr lang="ja-JP" altLang="en-US">
                <a:latin typeface="MS PGothic" panose="020B0600070205080204" pitchFamily="34" charset="-128"/>
                <a:ea typeface="MS PGothic" panose="020B0600070205080204" pitchFamily="34" charset="-128"/>
              </a:rPr>
              <a:t>南大</a:t>
            </a:r>
            <a:r>
              <a:rPr lang="zh-CN" altLang="en-US" dirty="0">
                <a:latin typeface="MS PGothic" panose="020B0600070205080204" pitchFamily="34" charset="-128"/>
                <a:ea typeface="MS PGothic" panose="020B0600070205080204" pitchFamily="34" charset="-128"/>
              </a:rPr>
              <a:t>）</a:t>
            </a:r>
            <a:endParaRPr lang="en-US" altLang="zh-CN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D75EF-92AF-8843-B657-2781D7DAE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547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3D58-878B-FD42-AEA1-D0180FA79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大纲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C4294-89A0-3444-9B95-E9B72C85E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语音识别</a:t>
            </a:r>
            <a:endParaRPr lang="en-SG" altLang="zh-CN" dirty="0"/>
          </a:p>
          <a:p>
            <a:r>
              <a:rPr lang="zh-CN" altLang="en-US" dirty="0"/>
              <a:t>拼接音频探测</a:t>
            </a:r>
            <a:endParaRPr lang="en-SG" altLang="zh-CN" dirty="0"/>
          </a:p>
          <a:p>
            <a:r>
              <a:rPr lang="zh-CN" altLang="en-US" dirty="0"/>
              <a:t>语音分离和说话者提取</a:t>
            </a:r>
            <a:endParaRPr lang="en-SG" altLang="zh-CN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24EBC-99B3-2E49-8F88-A2C85B029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631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0FFCC-E671-FE42-A32A-98E4FD351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一切从</a:t>
            </a:r>
            <a:r>
              <a:rPr lang="en-US" altLang="ja-JP" dirty="0"/>
              <a:t> </a:t>
            </a:r>
            <a:r>
              <a:rPr lang="en-US" altLang="ja-JP" cap="none" dirty="0"/>
              <a:t>Siri </a:t>
            </a:r>
            <a:r>
              <a:rPr lang="ja-JP" altLang="en-US"/>
              <a:t>说起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8E7A8-C4F3-3344-B7BC-1110DEA00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96966"/>
            <a:ext cx="9905999" cy="4563015"/>
          </a:xfrm>
        </p:spPr>
        <p:txBody>
          <a:bodyPr>
            <a:normAutofit/>
          </a:bodyPr>
          <a:lstStyle/>
          <a:p>
            <a:r>
              <a:rPr lang="en-US" dirty="0"/>
              <a:t>2011</a:t>
            </a:r>
            <a:r>
              <a:rPr lang="ja-JP" altLang="en-US"/>
              <a:t>年</a:t>
            </a:r>
            <a:r>
              <a:rPr lang="zh-CN" altLang="en-US" dirty="0"/>
              <a:t>－</a:t>
            </a:r>
            <a:r>
              <a:rPr lang="en-US" altLang="zh-CN" dirty="0"/>
              <a:t>2012</a:t>
            </a:r>
            <a:r>
              <a:rPr lang="ja-JP" altLang="en-US"/>
              <a:t>年</a:t>
            </a:r>
            <a:r>
              <a:rPr lang="zh-CN" altLang="en-US" dirty="0"/>
              <a:t>，</a:t>
            </a:r>
            <a:r>
              <a:rPr lang="en-US" altLang="zh-CN" dirty="0"/>
              <a:t>Siri</a:t>
            </a:r>
            <a:r>
              <a:rPr lang="ja-JP" altLang="en-US"/>
              <a:t>一度成为语音识别的代名词</a:t>
            </a:r>
            <a:endParaRPr lang="en-US" altLang="ja-JP" dirty="0"/>
          </a:p>
          <a:p>
            <a:r>
              <a:rPr lang="ja-JP" altLang="en-US"/>
              <a:t>核心技术</a:t>
            </a:r>
            <a:r>
              <a:rPr lang="zh-CN" altLang="en-US" dirty="0"/>
              <a:t>：</a:t>
            </a:r>
            <a:endParaRPr lang="en-SG" altLang="zh-CN" dirty="0"/>
          </a:p>
          <a:p>
            <a:pPr lvl="1"/>
            <a:r>
              <a:rPr lang="ja-JP" altLang="en-US"/>
              <a:t>语音识别</a:t>
            </a:r>
            <a:r>
              <a:rPr lang="zh-CN" altLang="en-US" dirty="0"/>
              <a:t> － </a:t>
            </a:r>
            <a:r>
              <a:rPr lang="ja-JP" altLang="en-US"/>
              <a:t>将用户的声音转录为文字</a:t>
            </a:r>
            <a:endParaRPr lang="en-SG" altLang="ja-JP" dirty="0"/>
          </a:p>
          <a:p>
            <a:pPr lvl="1"/>
            <a:r>
              <a:rPr lang="ja-JP" altLang="en-US"/>
              <a:t>问答系统</a:t>
            </a:r>
            <a:r>
              <a:rPr lang="zh-CN" altLang="en-US" dirty="0"/>
              <a:t>／</a:t>
            </a:r>
            <a:r>
              <a:rPr lang="ja-JP" altLang="en-US"/>
              <a:t>对话系统</a:t>
            </a:r>
            <a:r>
              <a:rPr lang="zh-CN" altLang="en-US" dirty="0"/>
              <a:t>／</a:t>
            </a:r>
            <a:r>
              <a:rPr lang="ja-JP" altLang="en-US"/>
              <a:t>搜索</a:t>
            </a:r>
            <a:r>
              <a:rPr lang="zh-CN" altLang="en-US" dirty="0"/>
              <a:t> － </a:t>
            </a:r>
            <a:r>
              <a:rPr lang="ja-JP" altLang="en-US"/>
              <a:t>分析用户的问题</a:t>
            </a:r>
            <a:r>
              <a:rPr lang="zh-CN" altLang="en-US" dirty="0"/>
              <a:t>，</a:t>
            </a:r>
            <a:r>
              <a:rPr lang="ja-JP" altLang="en-US"/>
              <a:t>找出最佳答复方案</a:t>
            </a:r>
            <a:endParaRPr lang="en-SG" altLang="ja-JP" dirty="0"/>
          </a:p>
          <a:p>
            <a:pPr lvl="1"/>
            <a:r>
              <a:rPr lang="ja-JP" altLang="en-US"/>
              <a:t>语音合成</a:t>
            </a:r>
            <a:r>
              <a:rPr lang="zh-CN" altLang="en-US" dirty="0"/>
              <a:t> － </a:t>
            </a:r>
            <a:r>
              <a:rPr lang="ja-JP" altLang="en-US"/>
              <a:t>将答复转化为</a:t>
            </a:r>
            <a:r>
              <a:rPr lang="en-US" altLang="ja-JP" dirty="0"/>
              <a:t>Siri </a:t>
            </a:r>
            <a:r>
              <a:rPr lang="ja-JP" altLang="en-US"/>
              <a:t>的声音</a:t>
            </a:r>
            <a:r>
              <a:rPr lang="zh-CN" altLang="en-US" dirty="0"/>
              <a:t>，</a:t>
            </a:r>
            <a:r>
              <a:rPr lang="ja-JP" altLang="en-US"/>
              <a:t>播放出来</a:t>
            </a:r>
            <a:endParaRPr lang="en-US" altLang="ja-JP" dirty="0"/>
          </a:p>
          <a:p>
            <a:r>
              <a:rPr lang="ja-JP" altLang="en-US"/>
              <a:t>在北美以外地区</a:t>
            </a:r>
            <a:r>
              <a:rPr lang="zh-CN" altLang="en-US" dirty="0"/>
              <a:t>，</a:t>
            </a:r>
            <a:r>
              <a:rPr lang="ja-JP" altLang="en-US"/>
              <a:t>饱受争议</a:t>
            </a:r>
            <a:r>
              <a:rPr lang="zh-CN" altLang="en-US" dirty="0"/>
              <a:t>：</a:t>
            </a:r>
            <a:endParaRPr lang="en-SG" altLang="zh-CN" dirty="0"/>
          </a:p>
          <a:p>
            <a:pPr lvl="1"/>
            <a:r>
              <a:rPr lang="zh-CN" altLang="en-US" dirty="0"/>
              <a:t>“</a:t>
            </a:r>
            <a:r>
              <a:rPr lang="en-SG" altLang="zh-CN" dirty="0"/>
              <a:t>Siri</a:t>
            </a:r>
            <a:r>
              <a:rPr lang="ja-JP" altLang="en-SG"/>
              <a:t>听不懂</a:t>
            </a:r>
            <a:r>
              <a:rPr lang="en-US" altLang="ja-JP" dirty="0"/>
              <a:t>…</a:t>
            </a:r>
            <a:r>
              <a:rPr lang="zh-CN" altLang="en-US" dirty="0"/>
              <a:t>” （</a:t>
            </a:r>
            <a:r>
              <a:rPr lang="ja-JP" altLang="en-US"/>
              <a:t>口音问题</a:t>
            </a:r>
            <a:r>
              <a:rPr lang="zh-CN" altLang="en-US" dirty="0"/>
              <a:t>）</a:t>
            </a:r>
            <a:endParaRPr lang="en-US" altLang="ja-JP" dirty="0"/>
          </a:p>
          <a:p>
            <a:pPr lvl="1"/>
            <a:r>
              <a:rPr lang="zh-CN" altLang="en-US" dirty="0"/>
              <a:t>“</a:t>
            </a:r>
            <a:r>
              <a:rPr lang="ja-JP" altLang="en-US"/>
              <a:t>连不到服务器</a:t>
            </a:r>
            <a:r>
              <a:rPr lang="en-US" altLang="ja-JP" dirty="0"/>
              <a:t>…</a:t>
            </a:r>
            <a:r>
              <a:rPr lang="zh-CN" altLang="en-US" dirty="0"/>
              <a:t>”</a:t>
            </a:r>
            <a:endParaRPr lang="en-SG" altLang="ja-JP" dirty="0"/>
          </a:p>
          <a:p>
            <a:r>
              <a:rPr lang="ja-JP" altLang="en-US"/>
              <a:t>越来越多的智能语音产品</a:t>
            </a:r>
            <a:endParaRPr lang="en-US" altLang="ja-JP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A8A0FB-B3F0-9F46-BBC5-3145658E7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4461" y="1250038"/>
            <a:ext cx="3455592" cy="19451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364C0D-D4F6-064D-B1C3-F327F10FF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2583" y="5229741"/>
            <a:ext cx="2253497" cy="15041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325E88-8EEC-B848-B325-1DE7FBFF0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8583" y="3803010"/>
            <a:ext cx="1991470" cy="13276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8188A20-371A-F742-8F08-4BA35D95A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8584" y="5229741"/>
            <a:ext cx="1991470" cy="150419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58700-D779-344F-8619-D4ADF6E1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950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3DECF-587C-574E-8E90-7EF5D3FF1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语音识别技术的发展史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B4B86-2DFC-3E4F-B2F9-00607D8AD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52" y="1806575"/>
            <a:ext cx="9905999" cy="998210"/>
          </a:xfrm>
        </p:spPr>
        <p:txBody>
          <a:bodyPr/>
          <a:lstStyle/>
          <a:p>
            <a:r>
              <a:rPr lang="ja-JP" altLang="en-US"/>
              <a:t>近</a:t>
            </a:r>
            <a:r>
              <a:rPr lang="en-US" altLang="zh-CN" dirty="0"/>
              <a:t>70</a:t>
            </a:r>
            <a:r>
              <a:rPr lang="ja-JP" altLang="en-US"/>
              <a:t>年的不断进步</a:t>
            </a:r>
            <a:r>
              <a:rPr lang="zh-CN" altLang="en-US" dirty="0"/>
              <a:t>，</a:t>
            </a:r>
            <a:r>
              <a:rPr lang="ja-JP" altLang="en-US"/>
              <a:t>语音识别终成人工智能不可或缺的一部分</a:t>
            </a:r>
            <a:endParaRPr lang="en-US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807B356-585B-434F-8BB3-7506F678C437}"/>
              </a:ext>
            </a:extLst>
          </p:cNvPr>
          <p:cNvSpPr/>
          <p:nvPr/>
        </p:nvSpPr>
        <p:spPr>
          <a:xfrm>
            <a:off x="903890" y="4624552"/>
            <a:ext cx="11130455" cy="3468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3E2F5985-EC08-AE46-98D4-E948A98E3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312" y="3670642"/>
            <a:ext cx="992084" cy="457027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3A43BD-1221-9C4D-8C8B-A27512CC2AFA}"/>
              </a:ext>
            </a:extLst>
          </p:cNvPr>
          <p:cNvCxnSpPr>
            <a:cxnSpLocks/>
          </p:cNvCxnSpPr>
          <p:nvPr/>
        </p:nvCxnSpPr>
        <p:spPr>
          <a:xfrm>
            <a:off x="1723697" y="4138180"/>
            <a:ext cx="0" cy="11169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54013F-CE05-824C-8B18-90DE0E8B27E4}"/>
              </a:ext>
            </a:extLst>
          </p:cNvPr>
          <p:cNvSpPr txBox="1"/>
          <p:nvPr/>
        </p:nvSpPr>
        <p:spPr>
          <a:xfrm>
            <a:off x="1040524" y="5318239"/>
            <a:ext cx="15660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1952</a:t>
            </a:r>
          </a:p>
          <a:p>
            <a:r>
              <a:rPr lang="en-US" dirty="0"/>
              <a:t>Audrey </a:t>
            </a:r>
            <a:r>
              <a:rPr lang="en-SG" dirty="0"/>
              <a:t>Automatic Digit Recognition machine</a:t>
            </a:r>
            <a:endParaRPr lang="en-US" dirty="0"/>
          </a:p>
        </p:txBody>
      </p:sp>
      <p:pic>
        <p:nvPicPr>
          <p:cNvPr id="9" name="Picture 11">
            <a:extLst>
              <a:ext uri="{FF2B5EF4-FFF2-40B4-BE49-F238E27FC236}">
                <a16:creationId xmlns:a16="http://schemas.microsoft.com/office/drawing/2014/main" id="{0CB52CEB-B6A3-F646-8E5D-C65CCA9C4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010" y="3453483"/>
            <a:ext cx="1011792" cy="570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C9F8-6BEE-524A-9FAA-C00BA6E12D03}"/>
              </a:ext>
            </a:extLst>
          </p:cNvPr>
          <p:cNvCxnSpPr>
            <a:cxnSpLocks/>
          </p:cNvCxnSpPr>
          <p:nvPr/>
        </p:nvCxnSpPr>
        <p:spPr>
          <a:xfrm>
            <a:off x="2908354" y="4138180"/>
            <a:ext cx="0" cy="11169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D8E3FFB-2E19-6C4A-BD37-351BA5A53C2E}"/>
              </a:ext>
            </a:extLst>
          </p:cNvPr>
          <p:cNvSpPr/>
          <p:nvPr/>
        </p:nvSpPr>
        <p:spPr>
          <a:xfrm>
            <a:off x="1166652" y="3704715"/>
            <a:ext cx="1093076" cy="422954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Bell Labs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2CDD74-0CF3-F444-A069-3B87ECBE14FD}"/>
              </a:ext>
            </a:extLst>
          </p:cNvPr>
          <p:cNvSpPr txBox="1"/>
          <p:nvPr/>
        </p:nvSpPr>
        <p:spPr>
          <a:xfrm>
            <a:off x="2551004" y="5337155"/>
            <a:ext cx="12537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1962</a:t>
            </a:r>
          </a:p>
          <a:p>
            <a:r>
              <a:rPr lang="en-US" altLang="zh-CN" dirty="0"/>
              <a:t>“Shoebox” machine</a:t>
            </a:r>
          </a:p>
          <a:p>
            <a:r>
              <a:rPr lang="en-US" altLang="zh-CN" dirty="0"/>
              <a:t>(template matching)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FEA905-746D-C840-85D1-ABFC99EDF770}"/>
              </a:ext>
            </a:extLst>
          </p:cNvPr>
          <p:cNvSpPr txBox="1"/>
          <p:nvPr/>
        </p:nvSpPr>
        <p:spPr>
          <a:xfrm>
            <a:off x="3972036" y="5318239"/>
            <a:ext cx="12537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1971-76</a:t>
            </a:r>
          </a:p>
          <a:p>
            <a:r>
              <a:rPr lang="en-US" altLang="zh-CN" dirty="0"/>
              <a:t>1000 words recognition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8448B6B-97B6-3B44-B5F1-3F618C0BBC3F}"/>
              </a:ext>
            </a:extLst>
          </p:cNvPr>
          <p:cNvCxnSpPr>
            <a:cxnSpLocks/>
          </p:cNvCxnSpPr>
          <p:nvPr/>
        </p:nvCxnSpPr>
        <p:spPr>
          <a:xfrm flipH="1">
            <a:off x="4598906" y="4241108"/>
            <a:ext cx="1" cy="10140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FDA0D0A-5E17-D346-813B-6D3C6BE9B557}"/>
              </a:ext>
            </a:extLst>
          </p:cNvPr>
          <p:cNvSpPr txBox="1"/>
          <p:nvPr/>
        </p:nvSpPr>
        <p:spPr>
          <a:xfrm>
            <a:off x="4195763" y="3953514"/>
            <a:ext cx="1030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funded</a:t>
            </a:r>
          </a:p>
        </p:txBody>
      </p:sp>
      <p:pic>
        <p:nvPicPr>
          <p:cNvPr id="20" name="Picture 12">
            <a:extLst>
              <a:ext uri="{FF2B5EF4-FFF2-40B4-BE49-F238E27FC236}">
                <a16:creationId xmlns:a16="http://schemas.microsoft.com/office/drawing/2014/main" id="{F63C0672-9FDF-B448-A190-7718DE40FB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692" y="3443405"/>
            <a:ext cx="1908914" cy="641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7B45155-FA58-2443-A965-F52B2F768C1E}"/>
              </a:ext>
            </a:extLst>
          </p:cNvPr>
          <p:cNvSpPr txBox="1"/>
          <p:nvPr/>
        </p:nvSpPr>
        <p:spPr>
          <a:xfrm>
            <a:off x="5550668" y="5294120"/>
            <a:ext cx="14775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1980-1990s</a:t>
            </a:r>
          </a:p>
          <a:p>
            <a:r>
              <a:rPr lang="en-US" altLang="zh-CN" dirty="0"/>
              <a:t>HMM </a:t>
            </a:r>
            <a:r>
              <a:rPr lang="en-US" altLang="zh-CN" sz="1600" dirty="0"/>
              <a:t>(</a:t>
            </a:r>
            <a:r>
              <a:rPr lang="ja-JP" altLang="en-US" sz="1600"/>
              <a:t>隐马可夫模型</a:t>
            </a:r>
            <a:r>
              <a:rPr lang="en-US" altLang="ja-JP" sz="1600" dirty="0"/>
              <a:t>)</a:t>
            </a:r>
          </a:p>
          <a:p>
            <a:r>
              <a:rPr lang="en-US" altLang="zh-CN" sz="1600" dirty="0"/>
              <a:t>Dragon, CMU Sphinx</a:t>
            </a:r>
            <a:br>
              <a:rPr lang="en-US" altLang="zh-CN" sz="1600" dirty="0"/>
            </a:br>
            <a:r>
              <a:rPr lang="en-US" altLang="zh-CN" sz="1600" dirty="0"/>
              <a:t>20-60K words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ED9BC85-7B64-E54D-A276-004DFBD8A2F0}"/>
              </a:ext>
            </a:extLst>
          </p:cNvPr>
          <p:cNvCxnSpPr>
            <a:cxnSpLocks/>
          </p:cNvCxnSpPr>
          <p:nvPr/>
        </p:nvCxnSpPr>
        <p:spPr>
          <a:xfrm flipH="1">
            <a:off x="6289458" y="4238023"/>
            <a:ext cx="1" cy="10140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7">
            <a:extLst>
              <a:ext uri="{FF2B5EF4-FFF2-40B4-BE49-F238E27FC236}">
                <a16:creationId xmlns:a16="http://schemas.microsoft.com/office/drawing/2014/main" id="{CB63EA62-CAE8-4846-92C9-F20AF18E88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0745" y="3348436"/>
            <a:ext cx="1263615" cy="399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Picture 9">
            <a:extLst>
              <a:ext uri="{FF2B5EF4-FFF2-40B4-BE49-F238E27FC236}">
                <a16:creationId xmlns:a16="http://schemas.microsoft.com/office/drawing/2014/main" id="{EE754D85-83D3-3746-8FB0-0C6793C8AE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0745" y="3772112"/>
            <a:ext cx="1181912" cy="321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1">
            <a:extLst>
              <a:ext uri="{FF2B5EF4-FFF2-40B4-BE49-F238E27FC236}">
                <a16:creationId xmlns:a16="http://schemas.microsoft.com/office/drawing/2014/main" id="{01F04E49-E9A5-9641-9F23-FBA5B18741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791" y="3765541"/>
            <a:ext cx="293006" cy="338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1">
            <a:extLst>
              <a:ext uri="{FF2B5EF4-FFF2-40B4-BE49-F238E27FC236}">
                <a16:creationId xmlns:a16="http://schemas.microsoft.com/office/drawing/2014/main" id="{A65C30A7-A657-9F4E-BAAF-C8D823F6D5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361" y="3047313"/>
            <a:ext cx="1352186" cy="301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57581C6-9C44-304B-B98E-88572BF65C70}"/>
              </a:ext>
            </a:extLst>
          </p:cNvPr>
          <p:cNvCxnSpPr>
            <a:cxnSpLocks/>
          </p:cNvCxnSpPr>
          <p:nvPr/>
        </p:nvCxnSpPr>
        <p:spPr>
          <a:xfrm flipH="1">
            <a:off x="8082551" y="4238023"/>
            <a:ext cx="1" cy="10140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EF794CE-DD39-3940-99E7-B62EE18DA91F}"/>
              </a:ext>
            </a:extLst>
          </p:cNvPr>
          <p:cNvSpPr txBox="1"/>
          <p:nvPr/>
        </p:nvSpPr>
        <p:spPr>
          <a:xfrm>
            <a:off x="7520429" y="5275656"/>
            <a:ext cx="1413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2002 -2006</a:t>
            </a:r>
          </a:p>
          <a:p>
            <a:r>
              <a:rPr lang="ja-JP" altLang="en-US"/>
              <a:t>语音技术开始被应用于产品</a:t>
            </a:r>
            <a:endParaRPr lang="en-US" altLang="zh-CN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C492728-A723-0A4D-9C9D-DE2E2423B4E6}"/>
              </a:ext>
            </a:extLst>
          </p:cNvPr>
          <p:cNvGrpSpPr/>
          <p:nvPr/>
        </p:nvGrpSpPr>
        <p:grpSpPr>
          <a:xfrm>
            <a:off x="9301726" y="3010849"/>
            <a:ext cx="1204115" cy="495770"/>
            <a:chOff x="9141153" y="2751927"/>
            <a:chExt cx="1204115" cy="49577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852813E-DB36-D444-A606-996E4D7F1CA2}"/>
                </a:ext>
              </a:extLst>
            </p:cNvPr>
            <p:cNvSpPr/>
            <p:nvPr/>
          </p:nvSpPr>
          <p:spPr>
            <a:xfrm>
              <a:off x="9141153" y="2751927"/>
              <a:ext cx="1204115" cy="49577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300E2FF-DC13-454E-A69A-FD9190E3C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219725" y="2842345"/>
              <a:ext cx="1046969" cy="352783"/>
            </a:xfrm>
            <a:prstGeom prst="rect">
              <a:avLst/>
            </a:prstGeom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69244624-5CB3-E04D-8845-0589A680BC3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1433" y="3501593"/>
            <a:ext cx="1283158" cy="438829"/>
          </a:xfrm>
          <a:prstGeom prst="rect">
            <a:avLst/>
          </a:prstGeom>
        </p:spPr>
      </p:pic>
      <p:pic>
        <p:nvPicPr>
          <p:cNvPr id="41" name="Picture 10">
            <a:extLst>
              <a:ext uri="{FF2B5EF4-FFF2-40B4-BE49-F238E27FC236}">
                <a16:creationId xmlns:a16="http://schemas.microsoft.com/office/drawing/2014/main" id="{FBD59E25-CB62-7140-9624-B299824323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434" y="3972231"/>
            <a:ext cx="1303152" cy="465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2" name="Picture 8">
            <a:extLst>
              <a:ext uri="{FF2B5EF4-FFF2-40B4-BE49-F238E27FC236}">
                <a16:creationId xmlns:a16="http://schemas.microsoft.com/office/drawing/2014/main" id="{20A2BF81-D790-8645-B928-2BC371FF6D5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390" y="3570018"/>
            <a:ext cx="1262589" cy="453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1">
            <a:extLst>
              <a:ext uri="{FF2B5EF4-FFF2-40B4-BE49-F238E27FC236}">
                <a16:creationId xmlns:a16="http://schemas.microsoft.com/office/drawing/2014/main" id="{EF745CF1-E99B-F04D-AFAD-E50D3D5F82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1935" y="3092736"/>
            <a:ext cx="366506" cy="423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E5FBA91C-08B5-3A40-BB24-05A1D3D9A280}"/>
              </a:ext>
            </a:extLst>
          </p:cNvPr>
          <p:cNvSpPr/>
          <p:nvPr/>
        </p:nvSpPr>
        <p:spPr>
          <a:xfrm>
            <a:off x="11182729" y="3232503"/>
            <a:ext cx="624650" cy="2690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Siri</a:t>
            </a:r>
          </a:p>
        </p:txBody>
      </p:sp>
      <p:pic>
        <p:nvPicPr>
          <p:cNvPr id="45" name="Picture 13">
            <a:extLst>
              <a:ext uri="{FF2B5EF4-FFF2-40B4-BE49-F238E27FC236}">
                <a16:creationId xmlns:a16="http://schemas.microsoft.com/office/drawing/2014/main" id="{A4FB3724-6DCE-1841-977F-E64A167F5E2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0787" y="4013264"/>
            <a:ext cx="1282982" cy="385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" name="Picture 1">
            <a:extLst>
              <a:ext uri="{FF2B5EF4-FFF2-40B4-BE49-F238E27FC236}">
                <a16:creationId xmlns:a16="http://schemas.microsoft.com/office/drawing/2014/main" id="{DBB935C8-5647-724F-AF60-4352673E9E9C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5727" y="1618975"/>
            <a:ext cx="1402850" cy="12656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D53BD54-D3D0-6F4D-A04F-08AA71C4651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309268" y="2547146"/>
            <a:ext cx="1110157" cy="109118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39E6DE59-AFF9-3547-92D5-F01EC79E7225}"/>
              </a:ext>
            </a:extLst>
          </p:cNvPr>
          <p:cNvSpPr txBox="1"/>
          <p:nvPr/>
        </p:nvSpPr>
        <p:spPr>
          <a:xfrm>
            <a:off x="9301725" y="5247975"/>
            <a:ext cx="2752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2006</a:t>
            </a:r>
            <a:r>
              <a:rPr lang="ja-JP" altLang="en-US"/>
              <a:t>以后</a:t>
            </a:r>
            <a:r>
              <a:rPr lang="zh-CN" altLang="en-US" dirty="0"/>
              <a:t>，</a:t>
            </a:r>
            <a:r>
              <a:rPr lang="ja-JP" altLang="en-US"/>
              <a:t>深度学习技术</a:t>
            </a:r>
            <a:endParaRPr lang="en-US" altLang="zh-CN" dirty="0"/>
          </a:p>
          <a:p>
            <a:r>
              <a:rPr lang="ja-JP" altLang="en-US"/>
              <a:t>语音技术极速发展并应用</a:t>
            </a:r>
            <a:endParaRPr lang="en-US" altLang="zh-CN" dirty="0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2287EDC-162B-C24F-A4E5-0277EA857615}"/>
              </a:ext>
            </a:extLst>
          </p:cNvPr>
          <p:cNvCxnSpPr>
            <a:cxnSpLocks/>
          </p:cNvCxnSpPr>
          <p:nvPr/>
        </p:nvCxnSpPr>
        <p:spPr>
          <a:xfrm flipH="1">
            <a:off x="10675898" y="4233911"/>
            <a:ext cx="1" cy="10140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C7BBD1D-A49A-AD46-815B-D51128945D94}"/>
              </a:ext>
            </a:extLst>
          </p:cNvPr>
          <p:cNvCxnSpPr>
            <a:cxnSpLocks/>
          </p:cNvCxnSpPr>
          <p:nvPr/>
        </p:nvCxnSpPr>
        <p:spPr>
          <a:xfrm>
            <a:off x="7697843" y="4529959"/>
            <a:ext cx="0" cy="546538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142E3FD1-30BA-4F42-A163-7D89E32F739E}"/>
              </a:ext>
            </a:extLst>
          </p:cNvPr>
          <p:cNvSpPr txBox="1"/>
          <p:nvPr/>
        </p:nvSpPr>
        <p:spPr>
          <a:xfrm>
            <a:off x="7212330" y="5006316"/>
            <a:ext cx="87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2001</a:t>
            </a:r>
            <a:r>
              <a:rPr lang="zh-CN" altLang="en-US" sz="1200" dirty="0"/>
              <a:t> </a:t>
            </a:r>
            <a:r>
              <a:rPr lang="en-US" altLang="zh-CN" sz="1200" dirty="0"/>
              <a:t>9.11</a:t>
            </a:r>
            <a:endParaRPr lang="en-US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E5CF3-547A-E14E-BDAF-C57AC5734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001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A2EF5-6848-0643-9D83-96FACC0DD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古人的智慧</a:t>
            </a:r>
            <a:r>
              <a:rPr lang="zh-CN" altLang="en-US" dirty="0"/>
              <a:t> － </a:t>
            </a:r>
            <a:r>
              <a:rPr lang="ja-JP" altLang="en-US"/>
              <a:t>如何聆听</a:t>
            </a:r>
            <a:r>
              <a:rPr lang="zh-CN" altLang="en-US" dirty="0"/>
              <a:t>？</a:t>
            </a:r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F1C88D5-9916-2844-A991-2B171CDE8653}"/>
              </a:ext>
            </a:extLst>
          </p:cNvPr>
          <p:cNvGrpSpPr/>
          <p:nvPr/>
        </p:nvGrpSpPr>
        <p:grpSpPr>
          <a:xfrm>
            <a:off x="1663103" y="2622932"/>
            <a:ext cx="8657561" cy="3314531"/>
            <a:chOff x="1264204" y="2629069"/>
            <a:chExt cx="8657561" cy="33145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7469568-7DB1-894D-B2A3-855F6ADFB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42488" y="2629069"/>
              <a:ext cx="3483741" cy="3314531"/>
            </a:xfrm>
            <a:prstGeom prst="rect">
              <a:avLst/>
            </a:prstGeom>
            <a:solidFill>
              <a:schemeClr val="accent1"/>
            </a:solidFill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42AD8A-97E2-0F41-A6AA-32BF3B864592}"/>
                </a:ext>
              </a:extLst>
            </p:cNvPr>
            <p:cNvSpPr txBox="1"/>
            <p:nvPr/>
          </p:nvSpPr>
          <p:spPr>
            <a:xfrm>
              <a:off x="1264204" y="2754487"/>
              <a:ext cx="257828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400"/>
                <a:t>用耳朵接收声音</a:t>
              </a:r>
              <a:r>
                <a:rPr lang="zh-CN" altLang="en-US" sz="2400" dirty="0"/>
                <a:t>，</a:t>
              </a:r>
              <a:r>
                <a:rPr lang="ja-JP" altLang="en-US" sz="2400"/>
                <a:t>但不足够</a:t>
              </a:r>
              <a:endParaRPr lang="en-US" sz="2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BA9CCD-328F-074B-9B8B-CEC1DE3BD08B}"/>
                </a:ext>
              </a:extLst>
            </p:cNvPr>
            <p:cNvSpPr txBox="1"/>
            <p:nvPr/>
          </p:nvSpPr>
          <p:spPr>
            <a:xfrm>
              <a:off x="7809185" y="2856731"/>
              <a:ext cx="21125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400"/>
                <a:t>用眼睛去观察</a:t>
              </a:r>
              <a:endParaRPr lang="en-US" sz="24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BB6DB6E-D76E-5B4B-8DFA-8963831B804A}"/>
                </a:ext>
              </a:extLst>
            </p:cNvPr>
            <p:cNvSpPr txBox="1"/>
            <p:nvPr/>
          </p:nvSpPr>
          <p:spPr>
            <a:xfrm>
              <a:off x="7809185" y="4286334"/>
              <a:ext cx="14399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400"/>
                <a:t>全神贯注</a:t>
              </a:r>
              <a:endParaRPr lang="en-US" sz="24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7887694-4865-7643-ADBF-023CCF8C855C}"/>
                </a:ext>
              </a:extLst>
            </p:cNvPr>
            <p:cNvSpPr txBox="1"/>
            <p:nvPr/>
          </p:nvSpPr>
          <p:spPr>
            <a:xfrm>
              <a:off x="7809185" y="4993832"/>
              <a:ext cx="1574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400"/>
                <a:t>用心理解</a:t>
              </a:r>
              <a:endParaRPr lang="en-US" sz="24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7A22D2-49C5-0B46-873D-C01939B6BA08}"/>
                </a:ext>
              </a:extLst>
            </p:cNvPr>
            <p:cNvSpPr txBox="1"/>
            <p:nvPr/>
          </p:nvSpPr>
          <p:spPr>
            <a:xfrm>
              <a:off x="1264204" y="4539706"/>
              <a:ext cx="23717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altLang="ja-JP" sz="2400" dirty="0"/>
                <a:t>King</a:t>
              </a:r>
            </a:p>
            <a:p>
              <a:r>
                <a:rPr lang="en-US" altLang="ja-JP" sz="2400" dirty="0"/>
                <a:t>(</a:t>
              </a:r>
              <a:r>
                <a:rPr lang="ja-JP" altLang="en-US" sz="2400"/>
                <a:t>尊重讲话的人</a:t>
              </a:r>
              <a:r>
                <a:rPr lang="en-US" altLang="ja-JP" sz="2400" dirty="0"/>
                <a:t>)</a:t>
              </a:r>
              <a:endParaRPr lang="en-US" sz="2400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60FF190-235E-B640-9981-60E063AD2FA8}"/>
                </a:ext>
              </a:extLst>
            </p:cNvPr>
            <p:cNvCxnSpPr>
              <a:cxnSpLocks/>
            </p:cNvCxnSpPr>
            <p:nvPr/>
          </p:nvCxnSpPr>
          <p:spPr>
            <a:xfrm>
              <a:off x="3635970" y="3228146"/>
              <a:ext cx="454468" cy="276999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990A7CC-CC48-434D-A6F6-CD250CDBD1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776" y="4854298"/>
              <a:ext cx="716662" cy="4295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60D7142-3DAD-B048-9D0B-27E04D26C7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3281" y="4518402"/>
              <a:ext cx="601822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3BFE921-1ACA-2C4B-960A-9D8AEAF226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12682" y="3185595"/>
              <a:ext cx="532578" cy="257213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CF697A7-0E33-4B4D-863F-956F3A2A30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3281" y="5252481"/>
              <a:ext cx="601824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4CB59F-B10A-FF4F-9BDE-8BF930DC9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9622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</TotalTime>
  <Words>310</Words>
  <Application>Microsoft Macintosh PowerPoint</Application>
  <PresentationFormat>Widescreen</PresentationFormat>
  <Paragraphs>55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Heiti TC Medium</vt:lpstr>
      <vt:lpstr>ＭＳ Ｐゴシック</vt:lpstr>
      <vt:lpstr>ＭＳ Ｐゴシック</vt:lpstr>
      <vt:lpstr>宋体</vt:lpstr>
      <vt:lpstr>Abadi MT Condensed Light</vt:lpstr>
      <vt:lpstr>Arial</vt:lpstr>
      <vt:lpstr>Mishafi Gold</vt:lpstr>
      <vt:lpstr>Trebuchet MS</vt:lpstr>
      <vt:lpstr>Tw Cen MT</vt:lpstr>
      <vt:lpstr>Circuit</vt:lpstr>
      <vt:lpstr>Speech Technologies and</vt:lpstr>
      <vt:lpstr>工作履历</vt:lpstr>
      <vt:lpstr>大纲</vt:lpstr>
      <vt:lpstr>一切从 Siri 说起</vt:lpstr>
      <vt:lpstr>语音识别技术的发展史</vt:lpstr>
      <vt:lpstr>古人的智慧 － 如何聆听？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Speech Technologies and</dc:title>
  <dc:creator>Lei Wang</dc:creator>
  <cp:lastModifiedBy>Lei Wang</cp:lastModifiedBy>
  <cp:revision>1</cp:revision>
  <dcterms:created xsi:type="dcterms:W3CDTF">2022-06-13T02:34:42Z</dcterms:created>
  <dcterms:modified xsi:type="dcterms:W3CDTF">2022-06-13T02:35:46Z</dcterms:modified>
</cp:coreProperties>
</file>

<file path=docProps/thumbnail.jpeg>
</file>